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56" r:id="rId3"/>
    <p:sldId id="316" r:id="rId4"/>
    <p:sldId id="317" r:id="rId5"/>
    <p:sldId id="302" r:id="rId6"/>
    <p:sldId id="303" r:id="rId7"/>
    <p:sldId id="318" r:id="rId8"/>
    <p:sldId id="312" r:id="rId9"/>
    <p:sldId id="257" r:id="rId10"/>
    <p:sldId id="258" r:id="rId11"/>
    <p:sldId id="287" r:id="rId12"/>
    <p:sldId id="294" r:id="rId13"/>
    <p:sldId id="322" r:id="rId14"/>
    <p:sldId id="323" r:id="rId15"/>
    <p:sldId id="324" r:id="rId16"/>
    <p:sldId id="325" r:id="rId17"/>
    <p:sldId id="326" r:id="rId18"/>
    <p:sldId id="332" r:id="rId19"/>
    <p:sldId id="333" r:id="rId20"/>
    <p:sldId id="327" r:id="rId21"/>
    <p:sldId id="330" r:id="rId22"/>
    <p:sldId id="314" r:id="rId23"/>
    <p:sldId id="308" r:id="rId24"/>
    <p:sldId id="321" r:id="rId2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N, P, temperature, storms, morphometry, landscape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Lester Yuan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story we wanted to tell.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2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8/1/2017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ilstead.bryan@epa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  <p:pic>
        <p:nvPicPr>
          <p:cNvPr id="1026" name="Picture 2" descr="Image result for ep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43" y="5049395"/>
            <a:ext cx="1258256" cy="12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903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(NMDS)with R and </a:t>
            </a:r>
            <a:r>
              <a:rPr lang="en-US" dirty="0" err="1"/>
              <a:t>metaMDS</a:t>
            </a:r>
            <a:r>
              <a:rPr lang="en-US" dirty="0"/>
              <a:t> procedure in the Vegan Package </a:t>
            </a:r>
          </a:p>
          <a:p>
            <a:r>
              <a:rPr lang="en-US" dirty="0"/>
              <a:t>Cluster analysis used to define lake groupings with </a:t>
            </a:r>
            <a:r>
              <a:rPr lang="en-US" dirty="0" err="1"/>
              <a:t>vegdist</a:t>
            </a:r>
            <a:r>
              <a:rPr lang="en-US" dirty="0"/>
              <a:t> procedure (vegan) and </a:t>
            </a:r>
            <a:r>
              <a:rPr lang="en-US" dirty="0" err="1"/>
              <a:t>hclust</a:t>
            </a:r>
            <a:r>
              <a:rPr lang="en-US" dirty="0"/>
              <a:t> (stats)</a:t>
            </a:r>
          </a:p>
          <a:p>
            <a:r>
              <a:rPr lang="en-US" dirty="0"/>
              <a:t>Indicator species analysis the </a:t>
            </a:r>
            <a:r>
              <a:rPr lang="en-US" dirty="0" err="1"/>
              <a:t>indval</a:t>
            </a:r>
            <a:r>
              <a:rPr lang="en-US" dirty="0"/>
              <a:t> procedure (</a:t>
            </a:r>
            <a:r>
              <a:rPr lang="en-US" dirty="0" err="1"/>
              <a:t>labdsv</a:t>
            </a:r>
            <a:r>
              <a:rPr lang="en-US" dirty="0"/>
              <a:t>)</a:t>
            </a:r>
          </a:p>
          <a:p>
            <a:r>
              <a:rPr lang="en-US" dirty="0"/>
              <a:t>All analyses done in the R computing environment with R-studio.</a:t>
            </a:r>
          </a:p>
          <a:p>
            <a:r>
              <a:rPr lang="en-US" dirty="0"/>
              <a:t>All code and data available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2050" name="Picture 2" descr="Image result fo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84" y="5881910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" y="5881910"/>
            <a:ext cx="12053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93436" y="5753097"/>
            <a:ext cx="4771361" cy="1104901"/>
            <a:chOff x="1631290" y="5753097"/>
            <a:chExt cx="4771361" cy="1104901"/>
          </a:xfrm>
        </p:grpSpPr>
        <p:pic>
          <p:nvPicPr>
            <p:cNvPr id="2054" name="Picture 6" descr="https://www.rstudio.com/wp-content/uploads/2015/12/RStudio_Hex_ggplot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90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tidy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244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rmarkdow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98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ply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51" y="5753097"/>
              <a:ext cx="952500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Image result for rstudio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6" y="64356"/>
            <a:ext cx="260512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12926" y="1369984"/>
            <a:ext cx="4060052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R Vegan Package: </a:t>
            </a:r>
            <a:r>
              <a:rPr lang="en-US" altLang="en-US" sz="2800" dirty="0" err="1">
                <a:solidFill>
                  <a:srgbClr val="000000"/>
                </a:solidFill>
              </a:rPr>
              <a:t>metaMDS</a:t>
            </a:r>
            <a:r>
              <a:rPr lang="en-US" altLang="en-US" sz="2800" dirty="0">
                <a:solidFill>
                  <a:srgbClr val="000000"/>
                </a:solidFill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Stress = 0.178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</a:rPr>
              <a:t>N = 1148 lakes</a:t>
            </a:r>
          </a:p>
        </p:txBody>
      </p:sp>
    </p:spTree>
    <p:extLst>
      <p:ext uri="{BB962C8B-B14F-4D97-AF65-F5344CB8AC3E}">
        <p14:creationId xmlns:p14="http://schemas.microsoft.com/office/powerpoint/2010/main" val="107261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853"/>
            <a:ext cx="4572000" cy="457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667" y="823403"/>
            <a:ext cx="4572000" cy="3508899"/>
            <a:chOff x="350667" y="823403"/>
            <a:chExt cx="4572000" cy="35088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53"/>
            <a:stretch/>
          </p:blipFill>
          <p:spPr>
            <a:xfrm>
              <a:off x="350667" y="823403"/>
              <a:ext cx="4572000" cy="35088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6169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2435" y="1057922"/>
              <a:ext cx="30168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1436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19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12057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334860"/>
            <a:ext cx="4121111" cy="36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7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94951" y="90347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2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166930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93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2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" b="7767"/>
          <a:stretch/>
        </p:blipFill>
        <p:spPr>
          <a:xfrm>
            <a:off x="606455" y="310718"/>
            <a:ext cx="3657600" cy="3062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606455" y="3542190"/>
            <a:ext cx="3657600" cy="3009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5" b="8374"/>
          <a:stretch/>
        </p:blipFill>
        <p:spPr>
          <a:xfrm>
            <a:off x="4914900" y="3542190"/>
            <a:ext cx="3657600" cy="3009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9588"/>
          <a:stretch/>
        </p:blipFill>
        <p:spPr>
          <a:xfrm>
            <a:off x="4914900" y="390397"/>
            <a:ext cx="3657600" cy="29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6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6" t="29044" r="23270" b="2160"/>
          <a:stretch/>
        </p:blipFill>
        <p:spPr>
          <a:xfrm>
            <a:off x="94760" y="1034397"/>
            <a:ext cx="9049239" cy="5746442"/>
          </a:xfrm>
          <a:prstGeom prst="rect">
            <a:avLst/>
          </a:prstGeom>
        </p:spPr>
      </p:pic>
      <p:pic>
        <p:nvPicPr>
          <p:cNvPr id="1026" name="Picture 2" descr="Image result for nytim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2" y="234297"/>
            <a:ext cx="3971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0925"/>
            <a:ext cx="867348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Conclusion: The Strongest Signal in the Data is the Taxonomist Who Identified the Phytoplankton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752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Taxonomy matters</a:t>
            </a:r>
          </a:p>
          <a:p>
            <a:r>
              <a:rPr lang="en-US" dirty="0"/>
              <a:t>Don’t trust constructed reality (don’t believe everything models tell you)</a:t>
            </a:r>
          </a:p>
          <a:p>
            <a:r>
              <a:rPr lang="en-US" dirty="0"/>
              <a:t>Don’t be swept away by the story</a:t>
            </a:r>
          </a:p>
          <a:p>
            <a:r>
              <a:rPr lang="en-US" dirty="0"/>
              <a:t>Script all analyses</a:t>
            </a:r>
          </a:p>
          <a:p>
            <a:r>
              <a:rPr lang="en-US" dirty="0"/>
              <a:t>Reproducible Research</a:t>
            </a:r>
          </a:p>
          <a:p>
            <a:pPr lvl="1"/>
            <a:r>
              <a:rPr lang="en-US" dirty="0"/>
              <a:t>Open Data and Code</a:t>
            </a:r>
          </a:p>
          <a:p>
            <a:pPr lvl="1"/>
            <a:r>
              <a:rPr lang="en-US" dirty="0"/>
              <a:t>Version Control and Code Repositories</a:t>
            </a:r>
          </a:p>
          <a:p>
            <a:pPr lvl="1"/>
            <a:r>
              <a:rPr lang="en-US" dirty="0"/>
              <a:t>Literate Programming</a:t>
            </a:r>
          </a:p>
        </p:txBody>
      </p:sp>
      <p:pic>
        <p:nvPicPr>
          <p:cNvPr id="3074" name="Picture 2" descr="File:Open Access logo PLoS whit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99" y="4157662"/>
            <a:ext cx="5852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44" y="4807712"/>
            <a:ext cx="22377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markdo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57" y="5471557"/>
            <a:ext cx="9525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 want to belie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263" y="1796457"/>
            <a:ext cx="145618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1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a phycologist to clean up the 2007 National Lake Assessment phytoplankton data </a:t>
            </a:r>
          </a:p>
          <a:p>
            <a:r>
              <a:rPr lang="en-US" dirty="0"/>
              <a:t>Repeat analysis at various taxonomic levels</a:t>
            </a:r>
          </a:p>
          <a:p>
            <a:r>
              <a:rPr lang="en-US" dirty="0"/>
              <a:t>Look carefully at the recently released 2012 National Lake Assessment phytoplankton data</a:t>
            </a:r>
          </a:p>
          <a:p>
            <a:r>
              <a:rPr lang="en-US" dirty="0"/>
              <a:t>Publish these results as a cautionary tale.</a:t>
            </a:r>
          </a:p>
        </p:txBody>
      </p:sp>
    </p:spTree>
    <p:extLst>
      <p:ext uri="{BB962C8B-B14F-4D97-AF65-F5344CB8AC3E}">
        <p14:creationId xmlns:p14="http://schemas.microsoft.com/office/powerpoint/2010/main" val="3888110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7755" y="0"/>
            <a:ext cx="3250362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54443" y="4324933"/>
            <a:ext cx="4989229" cy="30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hlinkClick r:id="rId4"/>
              </a:rPr>
              <a:t>milstead.bryan@epa.gov</a:t>
            </a:r>
            <a:endParaRPr lang="en-US" sz="2000" dirty="0"/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306415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20" t="13545" r="17166" b="15657"/>
          <a:stretch/>
        </p:blipFill>
        <p:spPr>
          <a:xfrm>
            <a:off x="0" y="0"/>
            <a:ext cx="6082020" cy="350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496" t="14771" r="41098" b="4270"/>
          <a:stretch/>
        </p:blipFill>
        <p:spPr>
          <a:xfrm>
            <a:off x="4588778" y="1808849"/>
            <a:ext cx="4555222" cy="471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6676" y="6537424"/>
            <a:ext cx="378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http://science.sciencemag.org/content/357/6349/405.full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6424" t="47783" r="40915" b="8126"/>
          <a:stretch/>
        </p:blipFill>
        <p:spPr>
          <a:xfrm>
            <a:off x="0" y="3640821"/>
            <a:ext cx="4645308" cy="2600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813" y="65374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http://science.sciencemag.org/content/357/6349/350.full</a:t>
            </a:r>
          </a:p>
        </p:txBody>
      </p:sp>
    </p:spTree>
    <p:extLst>
      <p:ext uri="{BB962C8B-B14F-4D97-AF65-F5344CB8AC3E}">
        <p14:creationId xmlns:p14="http://schemas.microsoft.com/office/powerpoint/2010/main" val="170916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 bwMode="auto">
          <a:xfrm>
            <a:off x="2319954" y="4724428"/>
            <a:ext cx="4989229" cy="4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Blooms vs. Toxins?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prstClr val="black"/>
                </a:solidFill>
                <a:latin typeface="+mn-lt"/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At least 36 States and 50 Countries have reported </a:t>
            </a:r>
            <a:r>
              <a:rPr lang="en-US" altLang="en-US" sz="2000" dirty="0" err="1">
                <a:solidFill>
                  <a:prstClr val="black"/>
                </a:solidFill>
                <a:latin typeface="+mn-lt"/>
              </a:rPr>
              <a:t>cyanotoxin</a:t>
            </a:r>
            <a:r>
              <a:rPr lang="en-US" altLang="en-US" sz="2000" dirty="0">
                <a:solidFill>
                  <a:prstClr val="black"/>
                </a:solidFill>
                <a:latin typeface="+mn-lt"/>
              </a:rPr>
              <a:t>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" y="578609"/>
            <a:ext cx="8261469" cy="594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022" y="111954"/>
            <a:ext cx="546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Cyanotoxins</a:t>
            </a:r>
            <a:r>
              <a:rPr lang="en-US" sz="2800" dirty="0"/>
              <a:t> and Potential Producers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26" y="6519446"/>
            <a:ext cx="8711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From: </a:t>
            </a:r>
            <a:r>
              <a:rPr lang="en-US" sz="1600" dirty="0" err="1">
                <a:latin typeface="Segoe UI" panose="020B0502040204020203" pitchFamily="34" charset="0"/>
              </a:rPr>
              <a:t>Loftin</a:t>
            </a:r>
            <a:r>
              <a:rPr lang="en-US" sz="1600" dirty="0">
                <a:latin typeface="Segoe UI" panose="020B0502040204020203" pitchFamily="34" charset="0"/>
              </a:rPr>
              <a:t>, et al. (2016). </a:t>
            </a:r>
            <a:r>
              <a:rPr lang="en-US" sz="1600" u="sng" dirty="0">
                <a:latin typeface="Segoe UI" panose="020B0502040204020203" pitchFamily="34" charset="0"/>
              </a:rPr>
              <a:t>Harmful Algae </a:t>
            </a:r>
            <a:r>
              <a:rPr lang="en-US" sz="1600" b="1" u="sng" dirty="0">
                <a:latin typeface="Segoe UI" panose="020B0502040204020203" pitchFamily="34" charset="0"/>
              </a:rPr>
              <a:t>56: 77-90. </a:t>
            </a:r>
            <a:r>
              <a:rPr lang="en-US" sz="1600" dirty="0"/>
              <a:t>http://dx.doi.org/10.1016/j.hal.2016.04.001</a:t>
            </a:r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223117" y="164237"/>
            <a:ext cx="6920883" cy="1143000"/>
          </a:xfrm>
        </p:spPr>
        <p:txBody>
          <a:bodyPr/>
          <a:lstStyle/>
          <a:p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 Health Advisory Concentrations for</a:t>
            </a:r>
            <a:b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Microcystins</a:t>
            </a:r>
            <a:r>
              <a:rPr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alt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Cylindrospermopsin</a:t>
            </a:r>
            <a:br>
              <a:rPr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Microcystin:                 1.6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0.3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 3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adults;       0.7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Recreational Ambient Water Swimming Advisories: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Microcystins: 4 µg/L</a:t>
            </a:r>
          </a:p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Cylindrospermopsin: 8 µg/L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73" y="3183908"/>
            <a:ext cx="8275654" cy="339444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Questions:</a:t>
            </a:r>
          </a:p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level or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173" y="199242"/>
            <a:ext cx="8275654" cy="271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Goal:</a:t>
            </a:r>
          </a:p>
          <a:p>
            <a:r>
              <a:rPr lang="en-US" sz="3200" dirty="0"/>
              <a:t>To understand the relationship between phytoplankton community structure, cyanobacteria abundance, and the occurrence of </a:t>
            </a:r>
            <a:r>
              <a:rPr lang="en-US" sz="3200" dirty="0" err="1"/>
              <a:t>cyanotoxins</a:t>
            </a:r>
            <a:r>
              <a:rPr lang="en-US" sz="3200" dirty="0"/>
              <a:t> in lakes.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878" y="1040380"/>
            <a:ext cx="3206504" cy="77577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86" y="2943360"/>
            <a:ext cx="7886700" cy="3173645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 </a:t>
            </a:r>
            <a:r>
              <a:rPr lang="en-US" sz="1600" dirty="0"/>
              <a:t>(</a:t>
            </a:r>
            <a:r>
              <a:rPr lang="en-US" sz="1600" dirty="0" err="1"/>
              <a:t>Loftin</a:t>
            </a:r>
            <a:r>
              <a:rPr lang="en-US" sz="1600" dirty="0"/>
              <a:t> et al 2015 http://dx.doi.org/10.3133/ds929)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51" t="9651" r="23160" b="38370"/>
          <a:stretch/>
        </p:blipFill>
        <p:spPr>
          <a:xfrm>
            <a:off x="368423" y="141007"/>
            <a:ext cx="4909351" cy="257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2318" y="141007"/>
            <a:ext cx="4434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https://www.epa.gov/national-aquatic-resource-surveys/nla</a:t>
            </a:r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3010</TotalTime>
  <Words>555</Words>
  <Application>Microsoft Office PowerPoint</Application>
  <PresentationFormat>On-screen Show (4:3)</PresentationFormat>
  <Paragraphs>94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Lucida Console</vt:lpstr>
      <vt:lpstr>Segoe UI</vt:lpstr>
      <vt:lpstr>Times</vt:lpstr>
      <vt:lpstr>Times New Roman</vt:lpstr>
      <vt:lpstr>Office Theme</vt:lpstr>
      <vt:lpstr>Blank Presentation</vt:lpstr>
      <vt:lpstr>Phytoplankton community composition and cyanotoxin detection among lakes included in the 2007 National Lake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EPA Health Advisory Concentrations for Microcystins and Cylindrospermopsin </vt:lpstr>
      <vt:lpstr>PowerPoint Presentation</vt:lpstr>
      <vt:lpstr>Data Sources</vt:lpstr>
      <vt:lpstr>PowerPoint Presentation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Bryan Milstead</cp:lastModifiedBy>
  <cp:revision>100</cp:revision>
  <cp:lastPrinted>2017-07-27T19:14:31Z</cp:lastPrinted>
  <dcterms:created xsi:type="dcterms:W3CDTF">2017-07-10T15:55:00Z</dcterms:created>
  <dcterms:modified xsi:type="dcterms:W3CDTF">2017-08-01T16:29:59Z</dcterms:modified>
</cp:coreProperties>
</file>